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9" r:id="rId9"/>
  </p:sldIdLst>
  <p:sldSz cx="12192000" cy="6858000"/>
  <p:notesSz cx="6858000" cy="9144000"/>
  <p:embeddedFontLst>
    <p:embeddedFont>
      <p:font typeface="Andalus" panose="02020603050405020304" pitchFamily="18" charset="-78"/>
      <p:regular r:id="rId10"/>
    </p:embeddedFont>
    <p:embeddedFont>
      <p:font typeface="Cairo" panose="020B0604020202020204" charset="-78"/>
      <p:regular r:id="rId11"/>
      <p:bold r:id="rId12"/>
    </p:embeddedFont>
    <p:embeddedFont>
      <p:font typeface="Cairo Light" panose="00000400000000000000" charset="-78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JF Flat" panose="020B0604020202020204" charset="-78"/>
      <p:regular r:id="rId20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BCC4C7"/>
    <a:srgbClr val="F2F2F2"/>
    <a:srgbClr val="61472C"/>
    <a:srgbClr val="564126"/>
    <a:srgbClr val="B2A795"/>
    <a:srgbClr val="F3F3F3"/>
    <a:srgbClr val="735034"/>
    <a:srgbClr val="705E52"/>
    <a:srgbClr val="4843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9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7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إحدى قوالب ادركها بوربوين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6">
            <a:extLst>
              <a:ext uri="{FF2B5EF4-FFF2-40B4-BE49-F238E27FC236}">
                <a16:creationId xmlns:a16="http://schemas.microsoft.com/office/drawing/2014/main" id="{B20DD009-4620-4BE5-835C-990E409FF8D2}"/>
              </a:ext>
            </a:extLst>
          </p:cNvPr>
          <p:cNvSpPr/>
          <p:nvPr userDrawn="1"/>
        </p:nvSpPr>
        <p:spPr>
          <a:xfrm>
            <a:off x="-1421105" y="1788072"/>
            <a:ext cx="13472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ar-EG" sz="1600" dirty="0">
                <a:solidFill>
                  <a:schemeClr val="bg1"/>
                </a:solidFill>
                <a:latin typeface="JF Flat" panose="02000500000000000000" pitchFamily="2" charset="-78"/>
                <a:cs typeface="JF Flat" panose="02000500000000000000" pitchFamily="2" charset="-78"/>
              </a:rPr>
              <a:t>لمزيد من عروض البوربوينت الاحترافية ابحث فــــــــي</a:t>
            </a:r>
          </a:p>
        </p:txBody>
      </p:sp>
      <p:pic>
        <p:nvPicPr>
          <p:cNvPr id="8" name="Picture 2" descr="Google">
            <a:extLst>
              <a:ext uri="{FF2B5EF4-FFF2-40B4-BE49-F238E27FC236}">
                <a16:creationId xmlns:a16="http://schemas.microsoft.com/office/drawing/2014/main" id="{1CCD2891-E0A2-4ABC-A448-E6FA4A8ABA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559" y="3181021"/>
            <a:ext cx="1156853" cy="39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مستطيل 8">
            <a:extLst>
              <a:ext uri="{FF2B5EF4-FFF2-40B4-BE49-F238E27FC236}">
                <a16:creationId xmlns:a16="http://schemas.microsoft.com/office/drawing/2014/main" id="{5A32BC1E-F645-4B94-9E5E-15D4A55BC7C8}"/>
              </a:ext>
            </a:extLst>
          </p:cNvPr>
          <p:cNvSpPr/>
          <p:nvPr userDrawn="1"/>
        </p:nvSpPr>
        <p:spPr>
          <a:xfrm>
            <a:off x="-1421105" y="3572310"/>
            <a:ext cx="1347211" cy="546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ar-EG" sz="1600" dirty="0">
                <a:solidFill>
                  <a:schemeClr val="bg1"/>
                </a:solidFill>
                <a:latin typeface="JF Flat" panose="02000500000000000000" pitchFamily="2" charset="-78"/>
                <a:cs typeface="JF Flat" panose="02000500000000000000" pitchFamily="2" charset="-78"/>
              </a:rPr>
              <a:t>عــــــــــــــــــــــن</a:t>
            </a:r>
            <a:endParaRPr lang="ar-EG" sz="1600" dirty="0">
              <a:solidFill>
                <a:srgbClr val="F7C20B"/>
              </a:solidFill>
              <a:latin typeface="JF Flat" panose="02000500000000000000" pitchFamily="2" charset="-78"/>
              <a:cs typeface="JF Flat" panose="02000500000000000000" pitchFamily="2" charset="-78"/>
            </a:endParaRPr>
          </a:p>
          <a:p>
            <a:pPr algn="justLow" rtl="1"/>
            <a:r>
              <a:rPr lang="ar-EG" sz="1350" dirty="0">
                <a:solidFill>
                  <a:srgbClr val="F7C20B"/>
                </a:solidFill>
                <a:latin typeface="JF Flat" panose="02000500000000000000" pitchFamily="2" charset="-78"/>
                <a:cs typeface="JF Flat" panose="02000500000000000000" pitchFamily="2" charset="-78"/>
              </a:rPr>
              <a:t>ادركها بوربوينت</a:t>
            </a:r>
          </a:p>
        </p:txBody>
      </p:sp>
    </p:spTree>
    <p:extLst>
      <p:ext uri="{BB962C8B-B14F-4D97-AF65-F5344CB8AC3E}">
        <p14:creationId xmlns:p14="http://schemas.microsoft.com/office/powerpoint/2010/main" val="1857004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شريحة فارغ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337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075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9B2A90-0F4A-4222-BC7C-9BC3FCA1B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7BC6274-F9A5-4B2B-9112-49758C0E704A}"/>
              </a:ext>
            </a:extLst>
          </p:cNvPr>
          <p:cNvGrpSpPr/>
          <p:nvPr/>
        </p:nvGrpSpPr>
        <p:grpSpPr>
          <a:xfrm>
            <a:off x="176464" y="657726"/>
            <a:ext cx="10384212" cy="2771274"/>
            <a:chOff x="-489169" y="297117"/>
            <a:chExt cx="11723614" cy="27712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2C77A8-E2F9-459E-A8DA-CF44DDBA8439}"/>
                </a:ext>
              </a:extLst>
            </p:cNvPr>
            <p:cNvSpPr txBox="1"/>
            <p:nvPr/>
          </p:nvSpPr>
          <p:spPr>
            <a:xfrm>
              <a:off x="-489169" y="297117"/>
              <a:ext cx="9766026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en-US" sz="115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rgbClr val="C00000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Cairo" panose="00000500000000000000" pitchFamily="2" charset="-78"/>
                  <a:cs typeface="Cairo" panose="00000500000000000000" pitchFamily="2" charset="-78"/>
                </a:rPr>
                <a:t>Challenge #2</a:t>
              </a:r>
              <a:endParaRPr lang="id-ID" sz="11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iro" panose="00000500000000000000" pitchFamily="2" charset="-78"/>
                <a:cs typeface="Cairo" panose="00000500000000000000" pitchFamily="2" charset="-7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FD772E-74D9-4487-B2AF-C9C3C6E0E179}"/>
                </a:ext>
              </a:extLst>
            </p:cNvPr>
            <p:cNvSpPr txBox="1"/>
            <p:nvPr/>
          </p:nvSpPr>
          <p:spPr>
            <a:xfrm>
              <a:off x="-281273" y="1960395"/>
              <a:ext cx="1151571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en-US" sz="6600" b="1" dirty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Cairo Light" panose="00000400000000000000" pitchFamily="2" charset="-78"/>
                  <a:cs typeface="Cairo Light" panose="00000400000000000000" pitchFamily="2" charset="-78"/>
                </a:rPr>
                <a:t>.</a:t>
              </a:r>
              <a:r>
                <a:rPr lang="en-US" sz="6600" b="1" dirty="0" err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Cairo Light" panose="00000400000000000000" pitchFamily="2" charset="-78"/>
                  <a:cs typeface="Cairo Light" panose="00000400000000000000" pitchFamily="2" charset="-78"/>
                </a:rPr>
                <a:t>truke</a:t>
              </a:r>
              <a:r>
                <a:rPr lang="en-US" sz="6600" b="1" dirty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Cairo Light" panose="00000400000000000000" pitchFamily="2" charset="-78"/>
                  <a:cs typeface="Cairo Light" panose="00000400000000000000" pitchFamily="2" charset="-78"/>
                </a:rPr>
                <a:t> virus ransomware files</a:t>
              </a:r>
              <a:endParaRPr lang="id-ID" sz="6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Cairo Light" panose="00000400000000000000" pitchFamily="2" charset="-78"/>
                <a:cs typeface="Cairo Light" panose="00000400000000000000" pitchFamily="2" charset="-78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07427E6F-8280-40BA-B8E3-669ECAE9D50E}"/>
              </a:ext>
            </a:extLst>
          </p:cNvPr>
          <p:cNvSpPr/>
          <p:nvPr/>
        </p:nvSpPr>
        <p:spPr>
          <a:xfrm>
            <a:off x="11245515" y="272716"/>
            <a:ext cx="770021" cy="770021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1"/>
            <a:r>
              <a:rPr lang="id-ID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DIN Next LT Arabic Light" panose="020B0303020203050203" pitchFamily="34" charset="-78"/>
              </a:rPr>
              <a:t>1</a:t>
            </a:r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0B810757-8AA2-40D5-8C93-4DABE673FDFA}"/>
              </a:ext>
            </a:extLst>
          </p:cNvPr>
          <p:cNvSpPr/>
          <p:nvPr/>
        </p:nvSpPr>
        <p:spPr>
          <a:xfrm>
            <a:off x="-1352282" y="1716724"/>
            <a:ext cx="1352282" cy="2921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32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9441D4-98D8-447E-8DA0-6EED9468F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988731" y="795038"/>
            <a:ext cx="5026807" cy="585988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B4EB232-23B0-40A9-AC63-BA0DD8FE17F0}"/>
              </a:ext>
            </a:extLst>
          </p:cNvPr>
          <p:cNvSpPr/>
          <p:nvPr/>
        </p:nvSpPr>
        <p:spPr>
          <a:xfrm>
            <a:off x="11245517" y="203082"/>
            <a:ext cx="770021" cy="770021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1"/>
            <a:r>
              <a:rPr lang="id-ID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DIN Next LT Arabic Light" panose="020B0303020203050203" pitchFamily="34" charset="-78"/>
              </a:rPr>
              <a:t>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9C0C76-882B-4663-AA0A-3B08F4AFAE22}"/>
              </a:ext>
            </a:extLst>
          </p:cNvPr>
          <p:cNvGrpSpPr/>
          <p:nvPr/>
        </p:nvGrpSpPr>
        <p:grpSpPr>
          <a:xfrm>
            <a:off x="176462" y="1560011"/>
            <a:ext cx="6812269" cy="2702309"/>
            <a:chOff x="5358061" y="1880853"/>
            <a:chExt cx="6812269" cy="270230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AAAE9A-CD2E-48DF-9A19-4F98FCCBC364}"/>
                </a:ext>
              </a:extLst>
            </p:cNvPr>
            <p:cNvSpPr/>
            <p:nvPr/>
          </p:nvSpPr>
          <p:spPr>
            <a:xfrm>
              <a:off x="5358061" y="1880853"/>
              <a:ext cx="681226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ar-SA" sz="4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iro" panose="00000500000000000000" pitchFamily="2" charset="-78"/>
                  <a:cs typeface="Cairo" panose="00000500000000000000" pitchFamily="2" charset="-78"/>
                </a:rPr>
                <a:t>حل فيروس الفدية (</a:t>
              </a:r>
              <a:r>
                <a:rPr lang="en-US" sz="4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iro" panose="00000500000000000000" pitchFamily="2" charset="-78"/>
                  <a:cs typeface="Cairo" panose="00000500000000000000" pitchFamily="2" charset="-78"/>
                </a:rPr>
                <a:t>.</a:t>
              </a:r>
              <a:r>
                <a:rPr lang="en-US" sz="44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iro" panose="00000500000000000000" pitchFamily="2" charset="-78"/>
                  <a:cs typeface="Cairo" panose="00000500000000000000" pitchFamily="2" charset="-78"/>
                </a:rPr>
                <a:t>truke</a:t>
              </a:r>
              <a:r>
                <a:rPr lang="en-US" sz="4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iro" panose="00000500000000000000" pitchFamily="2" charset="-78"/>
                  <a:cs typeface="Cairo" panose="00000500000000000000" pitchFamily="2" charset="-78"/>
                </a:rPr>
                <a:t> </a:t>
              </a:r>
              <a:r>
                <a:rPr lang="ar-SA" sz="4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iro" panose="00000500000000000000" pitchFamily="2" charset="-78"/>
                  <a:cs typeface="Cairo" panose="00000500000000000000" pitchFamily="2" charset="-78"/>
                </a:rPr>
                <a:t>) </a:t>
              </a:r>
              <a:endParaRPr lang="id-ID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A02B5B-F90B-49CB-B477-F0EA5096F4C5}"/>
                </a:ext>
              </a:extLst>
            </p:cNvPr>
            <p:cNvSpPr/>
            <p:nvPr/>
          </p:nvSpPr>
          <p:spPr>
            <a:xfrm>
              <a:off x="5646821" y="3429000"/>
              <a:ext cx="6096000" cy="1154162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 rtl="1">
                <a:lnSpc>
                  <a:spcPct val="150000"/>
                </a:lnSpc>
              </a:pPr>
              <a:r>
                <a:rPr lang="ar-SA" sz="2400" b="1" noProof="1">
                  <a:ln/>
                  <a:solidFill>
                    <a:srgbClr val="FF0000"/>
                  </a:solidFill>
                  <a:latin typeface="Cairo" panose="00000500000000000000" pitchFamily="2" charset="-78"/>
                  <a:cs typeface="Cairo" panose="00000500000000000000" pitchFamily="2" charset="-78"/>
                </a:rPr>
                <a:t>اعداد الطالب / </a:t>
              </a:r>
            </a:p>
            <a:p>
              <a:pPr algn="ctr" rtl="1">
                <a:lnSpc>
                  <a:spcPct val="150000"/>
                </a:lnSpc>
              </a:pPr>
              <a:r>
                <a:rPr lang="ar-SA" sz="2400" b="1" noProof="1">
                  <a:ln/>
                  <a:solidFill>
                    <a:srgbClr val="FF0000"/>
                  </a:solidFill>
                  <a:latin typeface="Cairo" panose="00000500000000000000" pitchFamily="2" charset="-78"/>
                  <a:cs typeface="Cairo" panose="00000500000000000000" pitchFamily="2" charset="-78"/>
                </a:rPr>
                <a:t>عبد الناصر محمد الأعرج </a:t>
              </a:r>
              <a:endParaRPr lang="ar-EG" sz="2400" b="1" noProof="1">
                <a:ln/>
                <a:solidFill>
                  <a:srgbClr val="FF0000"/>
                </a:solidFill>
                <a:latin typeface="Cairo" panose="00000500000000000000" pitchFamily="2" charset="-78"/>
                <a:cs typeface="Cairo" panose="00000500000000000000" pitchFamily="2" charset="-78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0B110-323E-4FF1-858C-F7777BF3F04F}"/>
              </a:ext>
            </a:extLst>
          </p:cNvPr>
          <p:cNvCxnSpPr/>
          <p:nvPr/>
        </p:nvCxnSpPr>
        <p:spPr>
          <a:xfrm>
            <a:off x="240632" y="5431163"/>
            <a:ext cx="6545179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571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90FEEE-F062-4CD5-A513-9F504E3C6D7B}"/>
              </a:ext>
            </a:extLst>
          </p:cNvPr>
          <p:cNvCxnSpPr/>
          <p:nvPr/>
        </p:nvCxnSpPr>
        <p:spPr>
          <a:xfrm>
            <a:off x="6500910" y="2257382"/>
            <a:ext cx="1235242" cy="0"/>
          </a:xfrm>
          <a:prstGeom prst="line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863C9BC-C46A-4675-A14F-D37786955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0921" y="631069"/>
            <a:ext cx="4186988" cy="598372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C09BCB6-7683-4F97-A928-4EDD1BCBAA62}"/>
              </a:ext>
            </a:extLst>
          </p:cNvPr>
          <p:cNvSpPr/>
          <p:nvPr/>
        </p:nvSpPr>
        <p:spPr>
          <a:xfrm>
            <a:off x="11230782" y="243187"/>
            <a:ext cx="770021" cy="770021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1"/>
            <a:r>
              <a:rPr lang="id-ID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6D796D2C-BC21-4908-9FEF-4496891A8582}"/>
              </a:ext>
            </a:extLst>
          </p:cNvPr>
          <p:cNvSpPr/>
          <p:nvPr/>
        </p:nvSpPr>
        <p:spPr>
          <a:xfrm>
            <a:off x="309094" y="1738546"/>
            <a:ext cx="61357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التصور المبني عليه فكرة الحل /</a:t>
            </a:r>
            <a:endParaRPr lang="id-ID" sz="3200" b="1" dirty="0">
              <a:solidFill>
                <a:schemeClr val="tx1">
                  <a:lumMod val="85000"/>
                  <a:lumOff val="15000"/>
                </a:schemeClr>
              </a:solidFill>
              <a:latin typeface="Cairo" panose="00000500000000000000" pitchFamily="2" charset="-78"/>
              <a:cs typeface="Cairo" panose="00000500000000000000" pitchFamily="2" charset="-78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C3975920-57FA-44AE-BAB7-FBB70A4EB8A5}"/>
              </a:ext>
            </a:extLst>
          </p:cNvPr>
          <p:cNvSpPr/>
          <p:nvPr/>
        </p:nvSpPr>
        <p:spPr>
          <a:xfrm>
            <a:off x="454092" y="3014489"/>
            <a:ext cx="6135740" cy="2175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ar-SA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فيروس </a:t>
            </a:r>
            <a:r>
              <a:rPr lang="ar-SA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(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.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truke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 </a:t>
            </a:r>
            <a:r>
              <a:rPr lang="ar-SA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) يقوم بأخذ نسخة من الملفات و لا يشفر على جهاز الضحية .</a:t>
            </a:r>
          </a:p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ar-SA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 يقوم بنقل هذه الملفات الى سيرفر خاص بالهاكر .</a:t>
            </a:r>
          </a:p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ar-SA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(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.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truke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 </a:t>
            </a:r>
            <a:r>
              <a:rPr lang="ar-SA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) ليس ملفك المشفر و انما أداة تؤشر على مكان الملف الأصلي .</a:t>
            </a:r>
            <a:endParaRPr lang="ar-EG" b="1" noProof="1">
              <a:solidFill>
                <a:schemeClr val="tx1">
                  <a:lumMod val="85000"/>
                  <a:lumOff val="15000"/>
                </a:schemeClr>
              </a:solidFill>
              <a:latin typeface="Cairo" panose="00000500000000000000" pitchFamily="2" charset="-78"/>
              <a:cs typeface="Cairo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73839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D9405F87-8014-4F66-A075-AB69B24950ED}"/>
              </a:ext>
            </a:extLst>
          </p:cNvPr>
          <p:cNvSpPr/>
          <p:nvPr/>
        </p:nvSpPr>
        <p:spPr>
          <a:xfrm>
            <a:off x="206062" y="2445620"/>
            <a:ext cx="6512076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ar-SA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هذه النسخة من فيروس الفدية لو أنها تقوم بعملية تشفير الملفات على جهاز الضحية ، لتم اكتشاف حله حتى اللحظة مثل النسخ التي سبقته .</a:t>
            </a:r>
          </a:p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ar-SA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(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.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truke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 </a:t>
            </a:r>
            <a:r>
              <a:rPr lang="ar-SA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) هو ليس ملفك المشفر و انما هي أداة حجمها 78 بايت تقوم بالتأشير على مكان الملف الأصلي .</a:t>
            </a:r>
            <a:endParaRPr lang="ar-EG" noProof="1">
              <a:solidFill>
                <a:schemeClr val="tx1">
                  <a:lumMod val="50000"/>
                  <a:lumOff val="50000"/>
                </a:schemeClr>
              </a:solidFill>
              <a:latin typeface="Cairo" panose="00000500000000000000" pitchFamily="2" charset="-78"/>
              <a:cs typeface="Cairo" panose="000005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719F6A-8F2C-4991-AB63-C219EDAD8030}"/>
              </a:ext>
            </a:extLst>
          </p:cNvPr>
          <p:cNvSpPr/>
          <p:nvPr/>
        </p:nvSpPr>
        <p:spPr>
          <a:xfrm>
            <a:off x="3553550" y="4978790"/>
            <a:ext cx="4205565" cy="828231"/>
          </a:xfrm>
          <a:prstGeom prst="roundRect">
            <a:avLst/>
          </a:prstGeom>
          <a:solidFill>
            <a:srgbClr val="D7D6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69F65F-1813-470F-AD14-73A1DDD985B1}"/>
              </a:ext>
            </a:extLst>
          </p:cNvPr>
          <p:cNvSpPr/>
          <p:nvPr/>
        </p:nvSpPr>
        <p:spPr>
          <a:xfrm>
            <a:off x="11293642" y="170998"/>
            <a:ext cx="770021" cy="770021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d-ID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7C7B5E-6D32-494B-922B-65694BEF959B}"/>
              </a:ext>
            </a:extLst>
          </p:cNvPr>
          <p:cNvCxnSpPr>
            <a:cxnSpLocks/>
          </p:cNvCxnSpPr>
          <p:nvPr/>
        </p:nvCxnSpPr>
        <p:spPr>
          <a:xfrm>
            <a:off x="6748733" y="2099119"/>
            <a:ext cx="871267" cy="0"/>
          </a:xfrm>
          <a:prstGeom prst="line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FCA23E-A888-432B-B79A-911C28488CA6}"/>
              </a:ext>
            </a:extLst>
          </p:cNvPr>
          <p:cNvSpPr txBox="1"/>
          <p:nvPr/>
        </p:nvSpPr>
        <p:spPr>
          <a:xfrm flipH="1">
            <a:off x="3723258" y="4978790"/>
            <a:ext cx="38661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ar-SA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Cairo Light" panose="00000400000000000000" pitchFamily="2" charset="-78"/>
                <a:cs typeface="Cairo Light" panose="00000400000000000000" pitchFamily="2" charset="-78"/>
              </a:rPr>
              <a:t>عرض مجموعة صور لشرح البند رقم 2 .. فيروسات ( </a:t>
            </a:r>
            <a:r>
              <a:rPr lang="en-US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Cairo Light" panose="00000400000000000000" pitchFamily="2" charset="-78"/>
                <a:cs typeface="Cairo Light" panose="00000400000000000000" pitchFamily="2" charset="-78"/>
              </a:rPr>
              <a:t>truke , cryptonar , ryuk </a:t>
            </a:r>
            <a:r>
              <a:rPr lang="ar-SA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Cairo Light" panose="00000400000000000000" pitchFamily="2" charset="-78"/>
                <a:cs typeface="Cairo Light" panose="00000400000000000000" pitchFamily="2" charset="-78"/>
              </a:rPr>
              <a:t>)</a:t>
            </a:r>
            <a:endParaRPr lang="en-US" sz="1600" b="1" noProof="1">
              <a:solidFill>
                <a:schemeClr val="tx1">
                  <a:lumMod val="75000"/>
                  <a:lumOff val="25000"/>
                </a:schemeClr>
              </a:solidFill>
              <a:latin typeface="Cairo Light" panose="00000400000000000000" pitchFamily="2" charset="-78"/>
              <a:cs typeface="Cairo Light" panose="00000400000000000000" pitchFamily="2" charset="-78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1494888-D0A9-4D31-901F-4C88CD3B72FC}"/>
              </a:ext>
            </a:extLst>
          </p:cNvPr>
          <p:cNvSpPr/>
          <p:nvPr/>
        </p:nvSpPr>
        <p:spPr>
          <a:xfrm>
            <a:off x="777909" y="1691420"/>
            <a:ext cx="59518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على ماذا بنيت هذا التصور ؟</a:t>
            </a:r>
            <a:endParaRPr lang="id-ID" sz="3200" b="1" dirty="0">
              <a:solidFill>
                <a:schemeClr val="tx1">
                  <a:lumMod val="85000"/>
                  <a:lumOff val="15000"/>
                </a:schemeClr>
              </a:solidFill>
              <a:latin typeface="Cairo" panose="00000500000000000000" pitchFamily="2" charset="-78"/>
              <a:cs typeface="Cairo" panose="000005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653B75-6384-43C5-9811-9D6CF81B5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0" y="1493954"/>
            <a:ext cx="4261853" cy="440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29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DAF39-519E-4446-9D68-FF805723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2878"/>
            <a:ext cx="5143500" cy="67239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F144E60-2F99-4465-8577-D4FA5AC07F49}"/>
              </a:ext>
            </a:extLst>
          </p:cNvPr>
          <p:cNvSpPr/>
          <p:nvPr/>
        </p:nvSpPr>
        <p:spPr>
          <a:xfrm>
            <a:off x="184484" y="146935"/>
            <a:ext cx="770021" cy="770021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1"/>
            <a:r>
              <a:rPr lang="id-ID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A4F13E-8D05-4654-86F7-ECA2E0E69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9789" y="1726484"/>
            <a:ext cx="4162330" cy="2933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2BE5E4-B66A-4AC8-BB75-232128DE3114}"/>
              </a:ext>
            </a:extLst>
          </p:cNvPr>
          <p:cNvSpPr txBox="1"/>
          <p:nvPr/>
        </p:nvSpPr>
        <p:spPr>
          <a:xfrm>
            <a:off x="5143500" y="4984554"/>
            <a:ext cx="7048500" cy="1015663"/>
          </a:xfrm>
          <a:prstGeom prst="rect">
            <a:avLst/>
          </a:prstGeom>
          <a:solidFill>
            <a:srgbClr val="CECDD3"/>
          </a:solidFill>
        </p:spPr>
        <p:txBody>
          <a:bodyPr wrap="square" rtlCol="0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ar-SA" sz="2400" b="1" noProof="1">
                <a:solidFill>
                  <a:schemeClr val="tx1">
                    <a:lumMod val="50000"/>
                    <a:lumOff val="50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بناء على ما سبق وضعت حلين لهذا الفيروس ، هما :</a:t>
            </a:r>
            <a:endParaRPr lang="ar-EG" sz="2400" b="1" noProof="1">
              <a:solidFill>
                <a:schemeClr val="tx1">
                  <a:lumMod val="50000"/>
                  <a:lumOff val="50000"/>
                </a:schemeClr>
              </a:solidFill>
              <a:latin typeface="Cairo" panose="00000500000000000000" pitchFamily="2" charset="-78"/>
              <a:cs typeface="Cairo" panose="00000500000000000000" pitchFamily="2" charset="-78"/>
            </a:endParaRPr>
          </a:p>
          <a:p>
            <a:pPr algn="just"/>
            <a:endParaRPr lang="id-ID" sz="24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9BF93E-3D3C-445B-8DD9-6731E49912F0}"/>
              </a:ext>
            </a:extLst>
          </p:cNvPr>
          <p:cNvCxnSpPr/>
          <p:nvPr/>
        </p:nvCxnSpPr>
        <p:spPr>
          <a:xfrm>
            <a:off x="5143500" y="1093419"/>
            <a:ext cx="2229853" cy="0"/>
          </a:xfrm>
          <a:prstGeom prst="line">
            <a:avLst/>
          </a:prstGeom>
          <a:ln w="57150">
            <a:solidFill>
              <a:srgbClr val="D7C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6">
            <a:extLst>
              <a:ext uri="{FF2B5EF4-FFF2-40B4-BE49-F238E27FC236}">
                <a16:creationId xmlns:a16="http://schemas.microsoft.com/office/drawing/2014/main" id="{BDA19AF1-84DA-4FF2-9665-C29A31FC314E}"/>
              </a:ext>
            </a:extLst>
          </p:cNvPr>
          <p:cNvSpPr/>
          <p:nvPr/>
        </p:nvSpPr>
        <p:spPr>
          <a:xfrm>
            <a:off x="6279499" y="485778"/>
            <a:ext cx="55211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6000" b="1" dirty="0">
                <a:solidFill>
                  <a:srgbClr val="FF0000"/>
                </a:solidFill>
                <a:latin typeface="Cairo Light" panose="00000400000000000000" charset="-78"/>
                <a:cs typeface="Cairo Light" panose="00000400000000000000" charset="-78"/>
              </a:rPr>
              <a:t>الحل</a:t>
            </a:r>
            <a:r>
              <a:rPr lang="ar-SA" sz="4800" b="1" dirty="0">
                <a:solidFill>
                  <a:srgbClr val="FF0000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 </a:t>
            </a:r>
            <a:endParaRPr lang="id-ID" sz="4800" b="1" dirty="0">
              <a:solidFill>
                <a:srgbClr val="FF0000"/>
              </a:solidFill>
              <a:latin typeface="Cairo" panose="00000500000000000000" pitchFamily="2" charset="-78"/>
              <a:cs typeface="Cairo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417994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369963-09A6-48B2-8304-3EF8020E377E}"/>
              </a:ext>
            </a:extLst>
          </p:cNvPr>
          <p:cNvCxnSpPr>
            <a:cxnSpLocks/>
          </p:cNvCxnSpPr>
          <p:nvPr/>
        </p:nvCxnSpPr>
        <p:spPr>
          <a:xfrm rot="16200000">
            <a:off x="5263489" y="613785"/>
            <a:ext cx="0" cy="16650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6A19009-AE24-4F29-96AE-A7E1F6676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716" y="917355"/>
            <a:ext cx="5101389" cy="39251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8CA99A-FDEC-4D39-9A6D-E15DD089D8B5}"/>
              </a:ext>
            </a:extLst>
          </p:cNvPr>
          <p:cNvSpPr/>
          <p:nvPr/>
        </p:nvSpPr>
        <p:spPr>
          <a:xfrm>
            <a:off x="3974354" y="5139122"/>
            <a:ext cx="1289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2400" b="1" dirty="0">
                <a:solidFill>
                  <a:schemeClr val="bg2">
                    <a:lumMod val="2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ملاحظة </a:t>
            </a:r>
            <a:endParaRPr lang="id-ID" sz="2400" b="1" dirty="0">
              <a:solidFill>
                <a:schemeClr val="bg2">
                  <a:lumMod val="25000"/>
                </a:schemeClr>
              </a:solidFill>
              <a:latin typeface="Cairo" panose="00000500000000000000" pitchFamily="2" charset="-78"/>
              <a:cs typeface="Cairo" panose="000005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70044-CAE8-4E88-9541-A2A645FD7051}"/>
              </a:ext>
            </a:extLst>
          </p:cNvPr>
          <p:cNvSpPr txBox="1"/>
          <p:nvPr/>
        </p:nvSpPr>
        <p:spPr>
          <a:xfrm flipH="1">
            <a:off x="304507" y="5563798"/>
            <a:ext cx="51013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ar-SA" sz="1600" b="1" dirty="0">
                <a:solidFill>
                  <a:srgbClr val="FF0000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نسبة نجاح هذه الطريقة يعتمد على مدى صحة الهارد المصاب .</a:t>
            </a:r>
            <a:endParaRPr lang="ar-EG" sz="1600" b="1" dirty="0">
              <a:solidFill>
                <a:srgbClr val="FF0000"/>
              </a:solidFill>
              <a:latin typeface="Cairo" panose="00000500000000000000" pitchFamily="2" charset="-78"/>
              <a:cs typeface="Cairo" panose="000005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E461C-C249-4494-80A1-109C0BC92D2B}"/>
              </a:ext>
            </a:extLst>
          </p:cNvPr>
          <p:cNvSpPr txBox="1"/>
          <p:nvPr/>
        </p:nvSpPr>
        <p:spPr>
          <a:xfrm flipH="1">
            <a:off x="6113750" y="1446296"/>
            <a:ext cx="5639172" cy="52360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A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 الفيروس يحتفظ بالنسخة من ملفاتك على جهازك ، و لكن يقوم بإخفائها و اظهار الأداة ذات امتداد (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.</a:t>
            </a:r>
            <a:r>
              <a:rPr 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truke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 </a:t>
            </a:r>
            <a:r>
              <a:rPr lang="ar-SA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)  .</a:t>
            </a:r>
          </a:p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A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اول شيء يجب القيام به عند الإصابة بالفيروس هو فصل الانترنت عن الجهاز و فصل الهارد أيضا .</a:t>
            </a:r>
          </a:p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A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لأنه في هذا الوقت يقوم الهاكر بنقل ملفاتك المخفية من جهازك الى سيرفر خاص به .</a:t>
            </a:r>
          </a:p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A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يقوم الهاكر بربط الضحية بإبقاء الجهاز متصلا بالإنترنت عن طريق الرسالة التي يتركها للضحية و التي يقول فيها للضحية ان يرسل له ملف ليقوم بإعادته له سليما لكي يطمئن الضحية على ملفاته ، حيث يبقى الضحية المرتبك بانتظار رد الهاكر عليه و بالتالي يبقى متصلا بالإنترنت ، فيكمل الهاكر نقل الملفات .</a:t>
            </a:r>
          </a:p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A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بعد فصل الهارد عن الجهاز المصاب نقوم بشبكه على جهاز اخر و نقوم بإظهار الملفات المخفية على الهارد و اعادتها ، اما الملفات التي تمكن الهاكر من نقلها الى سيرفره نقوم باستعادة جزء منها عن طريق برمجيات استرجاع البيانات مثل :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 </a:t>
            </a:r>
            <a:r>
              <a:rPr 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recuva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 , disk drill  </a:t>
            </a:r>
            <a:r>
              <a:rPr lang="ar-SA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و غيرها .</a:t>
            </a:r>
            <a:endParaRPr lang="ar-EG" sz="1400" dirty="0">
              <a:solidFill>
                <a:schemeClr val="tx1">
                  <a:lumMod val="50000"/>
                  <a:lumOff val="50000"/>
                </a:schemeClr>
              </a:solidFill>
              <a:latin typeface="Cairo" panose="00000500000000000000" pitchFamily="2" charset="-78"/>
              <a:cs typeface="Cairo" panose="00000500000000000000" pitchFamily="2" charset="-78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FA8151-78CB-42A8-AD10-51E03B861488}"/>
              </a:ext>
            </a:extLst>
          </p:cNvPr>
          <p:cNvCxnSpPr/>
          <p:nvPr/>
        </p:nvCxnSpPr>
        <p:spPr>
          <a:xfrm>
            <a:off x="5503572" y="5040578"/>
            <a:ext cx="0" cy="1665022"/>
          </a:xfrm>
          <a:prstGeom prst="line">
            <a:avLst/>
          </a:prstGeom>
          <a:ln w="571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B050F6C-E677-46DE-B57F-26BD1E04D14B}"/>
              </a:ext>
            </a:extLst>
          </p:cNvPr>
          <p:cNvSpPr/>
          <p:nvPr/>
        </p:nvSpPr>
        <p:spPr>
          <a:xfrm>
            <a:off x="304507" y="272319"/>
            <a:ext cx="770021" cy="770021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ar-SA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id-ID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A670DA90-E8CA-40CE-A158-C801AAC07F55}"/>
              </a:ext>
            </a:extLst>
          </p:cNvPr>
          <p:cNvSpPr/>
          <p:nvPr/>
        </p:nvSpPr>
        <p:spPr>
          <a:xfrm>
            <a:off x="5943994" y="501856"/>
            <a:ext cx="55211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الحل الأول :</a:t>
            </a:r>
            <a:endParaRPr lang="id-ID" sz="4800" b="1" dirty="0">
              <a:solidFill>
                <a:schemeClr val="tx1">
                  <a:lumMod val="85000"/>
                  <a:lumOff val="15000"/>
                </a:schemeClr>
              </a:solidFill>
              <a:latin typeface="Cairo" panose="00000500000000000000" pitchFamily="2" charset="-78"/>
              <a:cs typeface="Cairo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13172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2B7F81E-69A9-4417-9331-ECCE09265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5758" y="440142"/>
            <a:ext cx="5143500" cy="34303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0850E2C-0C3B-493F-AD69-1D2051F78A5A}"/>
              </a:ext>
            </a:extLst>
          </p:cNvPr>
          <p:cNvSpPr/>
          <p:nvPr/>
        </p:nvSpPr>
        <p:spPr>
          <a:xfrm>
            <a:off x="11253537" y="211103"/>
            <a:ext cx="770021" cy="770021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1"/>
            <a:r>
              <a:rPr lang="ar-SA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id-ID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485EEA-0813-4CEF-B97F-A16077803CD5}"/>
              </a:ext>
            </a:extLst>
          </p:cNvPr>
          <p:cNvSpPr/>
          <p:nvPr/>
        </p:nvSpPr>
        <p:spPr>
          <a:xfrm>
            <a:off x="639928" y="327151"/>
            <a:ext cx="56391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48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الحل الثاني :</a:t>
            </a:r>
            <a:endParaRPr lang="id-ID" sz="4800" b="1" spc="-150" dirty="0">
              <a:solidFill>
                <a:schemeClr val="tx1">
                  <a:lumMod val="85000"/>
                  <a:lumOff val="15000"/>
                </a:schemeClr>
              </a:solidFill>
              <a:latin typeface="Cairo" panose="00000500000000000000" pitchFamily="2" charset="-78"/>
              <a:cs typeface="Cairo" panose="00000500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3FD6EF-0572-477A-918B-BEC7601F892D}"/>
              </a:ext>
            </a:extLst>
          </p:cNvPr>
          <p:cNvSpPr txBox="1"/>
          <p:nvPr/>
        </p:nvSpPr>
        <p:spPr>
          <a:xfrm>
            <a:off x="4877513" y="2238629"/>
            <a:ext cx="352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3600" dirty="0">
                <a:solidFill>
                  <a:schemeClr val="bg1"/>
                </a:solidFill>
              </a:rPr>
              <a:t>1</a:t>
            </a:r>
            <a:endParaRPr lang="id-ID" sz="3600" dirty="0">
              <a:solidFill>
                <a:schemeClr val="bg1"/>
              </a:solidFill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1F3E06D0-219D-498C-9CDA-8D1D1510B81B}"/>
              </a:ext>
            </a:extLst>
          </p:cNvPr>
          <p:cNvSpPr txBox="1"/>
          <p:nvPr/>
        </p:nvSpPr>
        <p:spPr>
          <a:xfrm>
            <a:off x="365284" y="1216144"/>
            <a:ext cx="6066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q"/>
            </a:pPr>
            <a:r>
              <a:rPr lang="ar-SA" sz="1600" b="1" dirty="0">
                <a:latin typeface="Cairo" panose="020B0604020202020204" charset="-78"/>
                <a:cs typeface="Cairo" panose="020B0604020202020204" charset="-78"/>
              </a:rPr>
              <a:t>لنفترض ان محمد قام بتنزيل كراك لبرنامج معين على سبيل المثال ، ثم تبين ان هذا </a:t>
            </a:r>
            <a:r>
              <a:rPr lang="ar-SA" sz="1600" b="1" dirty="0" err="1">
                <a:latin typeface="Cairo" panose="020B0604020202020204" charset="-78"/>
                <a:cs typeface="Cairo" panose="020B0604020202020204" charset="-78"/>
              </a:rPr>
              <a:t>الكراك</a:t>
            </a:r>
            <a:r>
              <a:rPr lang="ar-SA" sz="1600" b="1" dirty="0">
                <a:latin typeface="Cairo" panose="020B0604020202020204" charset="-78"/>
                <a:cs typeface="Cairo" panose="020B0604020202020204" charset="-78"/>
              </a:rPr>
              <a:t> يحمل معه فيروس الفدية </a:t>
            </a:r>
            <a:r>
              <a:rPr lang="ar-SA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20B0604020202020204" charset="-78"/>
                <a:cs typeface="Cairo" panose="020B0604020202020204" charset="-78"/>
              </a:rPr>
              <a:t>(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20B0604020202020204" charset="-78"/>
                <a:cs typeface="Cairo" panose="020B0604020202020204" charset="-78"/>
              </a:rPr>
              <a:t>.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iro" panose="020B0604020202020204" charset="-78"/>
                <a:cs typeface="Cairo" panose="020B0604020202020204" charset="-78"/>
              </a:rPr>
              <a:t>truke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20B0604020202020204" charset="-78"/>
                <a:cs typeface="Cairo" panose="020B0604020202020204" charset="-78"/>
              </a:rPr>
              <a:t> </a:t>
            </a:r>
            <a:r>
              <a:rPr lang="ar-SA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anose="020B0604020202020204" charset="-78"/>
                <a:cs typeface="Cairo" panose="020B0604020202020204" charset="-78"/>
              </a:rPr>
              <a:t>) </a:t>
            </a:r>
            <a:r>
              <a:rPr lang="ar-SA" sz="1600" b="1" dirty="0">
                <a:latin typeface="Cairo" panose="020B0604020202020204" charset="-78"/>
                <a:cs typeface="Cairo" panose="020B0604020202020204" charset="-78"/>
              </a:rPr>
              <a:t>و تمت إصابة الجهاز به .</a:t>
            </a:r>
          </a:p>
          <a:p>
            <a:pPr marL="285750" indent="-285750" algn="r" rtl="1">
              <a:buFont typeface="Wingdings" panose="05000000000000000000" pitchFamily="2" charset="2"/>
              <a:buChar char="q"/>
            </a:pPr>
            <a:r>
              <a:rPr lang="ar-SA" sz="1600" b="1" dirty="0">
                <a:latin typeface="Cairo" panose="020B0604020202020204" charset="-78"/>
                <a:cs typeface="Cairo" panose="020B0604020202020204" charset="-78"/>
              </a:rPr>
              <a:t>سنقوم بإعداد فيروس مهمته سحب الملفات .</a:t>
            </a:r>
          </a:p>
          <a:p>
            <a:pPr marL="285750" indent="-285750" algn="r" rtl="1">
              <a:buFont typeface="Wingdings" panose="05000000000000000000" pitchFamily="2" charset="2"/>
              <a:buChar char="q"/>
            </a:pPr>
            <a:r>
              <a:rPr lang="ar-SA" sz="1600" b="1" dirty="0">
                <a:latin typeface="Cairo" panose="020B0604020202020204" charset="-78"/>
                <a:cs typeface="Cairo" panose="020B0604020202020204" charset="-78"/>
              </a:rPr>
              <a:t>سنزرع هذا الفيروس في جهاز اخر ، نضعه في جميع الأقراص مدموجا مع ملفات متنوعة .</a:t>
            </a:r>
          </a:p>
          <a:p>
            <a:pPr marL="285750" indent="-285750" algn="r" rtl="1">
              <a:buFont typeface="Wingdings" panose="05000000000000000000" pitchFamily="2" charset="2"/>
              <a:buChar char="q"/>
            </a:pPr>
            <a:r>
              <a:rPr lang="ar-SA" sz="1600" b="1" dirty="0">
                <a:latin typeface="Cairo" panose="020B0604020202020204" charset="-78"/>
                <a:cs typeface="Cairo" panose="020B0604020202020204" charset="-78"/>
              </a:rPr>
              <a:t>ثم سنقوم بتنزيل نفس </a:t>
            </a:r>
            <a:r>
              <a:rPr lang="ar-SA" sz="1600" b="1" dirty="0" err="1">
                <a:latin typeface="Cairo" panose="020B0604020202020204" charset="-78"/>
                <a:cs typeface="Cairo" panose="020B0604020202020204" charset="-78"/>
              </a:rPr>
              <a:t>الكراك</a:t>
            </a:r>
            <a:r>
              <a:rPr lang="ar-SA" sz="1600" b="1" dirty="0">
                <a:latin typeface="Cairo" panose="020B0604020202020204" charset="-78"/>
                <a:cs typeface="Cairo" panose="020B0604020202020204" charset="-78"/>
              </a:rPr>
              <a:t> الذي قام بتنزيله محمد و من نفس الموقع .</a:t>
            </a:r>
          </a:p>
          <a:p>
            <a:pPr marL="285750" indent="-285750" algn="r" rtl="1">
              <a:buFont typeface="Wingdings" panose="05000000000000000000" pitchFamily="2" charset="2"/>
              <a:buChar char="q"/>
            </a:pPr>
            <a:r>
              <a:rPr lang="ar-SA" sz="1600" b="1" dirty="0">
                <a:latin typeface="Cairo" panose="020B0604020202020204" charset="-78"/>
                <a:cs typeface="Cairo" panose="020B0604020202020204" charset="-78"/>
              </a:rPr>
              <a:t>ما سيحدث الان هو ان الهاكر سيقوم بسحب ملفاتي اليه بما فيها الملفات التي قمت بزرع الفيروس فيها ، و سيضع هذه الملفات في نفس السيرفر الذي يحتفظ فيه بملفات محمد .</a:t>
            </a:r>
          </a:p>
          <a:p>
            <a:pPr marL="285750" indent="-285750" algn="r" rtl="1">
              <a:buFont typeface="Wingdings" panose="05000000000000000000" pitchFamily="2" charset="2"/>
              <a:buChar char="q"/>
            </a:pPr>
            <a:r>
              <a:rPr lang="ar-SA" sz="1600" b="1" dirty="0">
                <a:latin typeface="Cairo" panose="020B0604020202020204" charset="-78"/>
                <a:cs typeface="Cairo" panose="020B0604020202020204" charset="-78"/>
              </a:rPr>
              <a:t>عبر هذا الفيروس سنقوم بسحب الملفات الموجودة على هذا السيرفر بما فيها ملفات محمد .</a:t>
            </a:r>
          </a:p>
          <a:p>
            <a:pPr marL="285750" indent="-285750" algn="r" rtl="1">
              <a:buFont typeface="Wingdings" panose="05000000000000000000" pitchFamily="2" charset="2"/>
              <a:buChar char="q"/>
            </a:pPr>
            <a:endParaRPr lang="en-US" sz="1600" b="1" dirty="0">
              <a:latin typeface="Cairo" panose="020B0604020202020204" charset="-78"/>
              <a:cs typeface="Cairo" panose="020B0604020202020204" charset="-78"/>
            </a:endParaRPr>
          </a:p>
        </p:txBody>
      </p:sp>
      <p:cxnSp>
        <p:nvCxnSpPr>
          <p:cNvPr id="18" name="Straight Connector 8">
            <a:extLst>
              <a:ext uri="{FF2B5EF4-FFF2-40B4-BE49-F238E27FC236}">
                <a16:creationId xmlns:a16="http://schemas.microsoft.com/office/drawing/2014/main" id="{70106B74-2FDF-4453-8042-ADC5C7222186}"/>
              </a:ext>
            </a:extLst>
          </p:cNvPr>
          <p:cNvCxnSpPr>
            <a:cxnSpLocks/>
          </p:cNvCxnSpPr>
          <p:nvPr/>
        </p:nvCxnSpPr>
        <p:spPr>
          <a:xfrm>
            <a:off x="3618894" y="4543110"/>
            <a:ext cx="303686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مربع نص 7">
            <a:extLst>
              <a:ext uri="{FF2B5EF4-FFF2-40B4-BE49-F238E27FC236}">
                <a16:creationId xmlns:a16="http://schemas.microsoft.com/office/drawing/2014/main" id="{B3327472-F3B3-43DD-BC21-8B634BE28FC7}"/>
              </a:ext>
            </a:extLst>
          </p:cNvPr>
          <p:cNvSpPr txBox="1"/>
          <p:nvPr/>
        </p:nvSpPr>
        <p:spPr>
          <a:xfrm>
            <a:off x="3777270" y="4620567"/>
            <a:ext cx="2766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800" b="1" u="sng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ملاحظة : </a:t>
            </a:r>
            <a:endParaRPr lang="en-US" sz="2800" b="1" u="sng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6185E18D-9B7F-4EFC-BD55-067D406628F1}"/>
              </a:ext>
            </a:extLst>
          </p:cNvPr>
          <p:cNvSpPr txBox="1"/>
          <p:nvPr/>
        </p:nvSpPr>
        <p:spPr>
          <a:xfrm>
            <a:off x="487570" y="5138815"/>
            <a:ext cx="5943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eriod"/>
            </a:pPr>
            <a:r>
              <a:rPr lang="ar-SA" b="1" dirty="0"/>
              <a:t>لتطبيق هذا الحل نحتاج الى فيروس متين و مبرمج جيدا و مجرب ، و يتم التحكم به عن طريق جهاز اخر 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ar-SA" b="1" dirty="0"/>
              <a:t>نحتاج الى سيرفر الاستقبال الملفات التي سيقوم الفيروس بسحبها ، لأننا لا نعلم حجم الملفات الموجودة على سيرفر الهاكر ، حيث لن تكون ملفات محمد فقط الموجودة و انما ملفات ضحايا اخرين أيضا .</a:t>
            </a:r>
          </a:p>
          <a:p>
            <a:pPr marL="342900" indent="-342900" algn="r" rtl="1">
              <a:buFont typeface="+mj-lt"/>
              <a:buAutoNum type="arabicPeriod"/>
            </a:pPr>
            <a:endParaRPr lang="en-US" b="1" dirty="0"/>
          </a:p>
        </p:txBody>
      </p:sp>
      <p:pic>
        <p:nvPicPr>
          <p:cNvPr id="15" name="صورة 14">
            <a:extLst>
              <a:ext uri="{FF2B5EF4-FFF2-40B4-BE49-F238E27FC236}">
                <a16:creationId xmlns:a16="http://schemas.microsoft.com/office/drawing/2014/main" id="{825C5998-D27D-4A2D-A7D3-713D5C9FE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59" y="3735453"/>
            <a:ext cx="5134784" cy="31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55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2B0BD3-7DDF-45DC-B863-B225C742F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514"/>
            <a:ext cx="12192000" cy="67953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6E449E-F837-4A01-9C79-45814B5BB9F1}"/>
              </a:ext>
            </a:extLst>
          </p:cNvPr>
          <p:cNvSpPr/>
          <p:nvPr/>
        </p:nvSpPr>
        <p:spPr>
          <a:xfrm>
            <a:off x="4886372" y="5391011"/>
            <a:ext cx="241925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6000" b="1" dirty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Thanks</a:t>
            </a:r>
            <a:endParaRPr lang="id-ID" sz="6000" b="1" dirty="0">
              <a:solidFill>
                <a:srgbClr val="FF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267267-CD9E-402A-B100-CB9ED4EACF25}"/>
              </a:ext>
            </a:extLst>
          </p:cNvPr>
          <p:cNvCxnSpPr>
            <a:cxnSpLocks/>
          </p:cNvCxnSpPr>
          <p:nvPr/>
        </p:nvCxnSpPr>
        <p:spPr>
          <a:xfrm flipV="1">
            <a:off x="3481136" y="6395552"/>
            <a:ext cx="5229727" cy="11122"/>
          </a:xfrm>
          <a:prstGeom prst="line">
            <a:avLst/>
          </a:prstGeom>
          <a:ln w="571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59CD791-8C96-4FD8-9ED6-E878FFFB00C3}"/>
              </a:ext>
            </a:extLst>
          </p:cNvPr>
          <p:cNvSpPr/>
          <p:nvPr/>
        </p:nvSpPr>
        <p:spPr>
          <a:xfrm>
            <a:off x="10854601" y="198209"/>
            <a:ext cx="1066800" cy="1089008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ar-SA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id-ID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7932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نصوصي - ادركها بوربوينت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510</Words>
  <Application>Microsoft Office PowerPoint</Application>
  <PresentationFormat>شاشة عريضة</PresentationFormat>
  <Paragraphs>43</Paragraphs>
  <Slides>8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8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8</vt:i4>
      </vt:variant>
    </vt:vector>
  </HeadingPairs>
  <TitlesOfParts>
    <vt:vector size="17" baseType="lpstr">
      <vt:lpstr>Wingdings</vt:lpstr>
      <vt:lpstr>Calibri Light</vt:lpstr>
      <vt:lpstr>Cairo</vt:lpstr>
      <vt:lpstr>JF Flat</vt:lpstr>
      <vt:lpstr>Calibri</vt:lpstr>
      <vt:lpstr>Cairo Light</vt:lpstr>
      <vt:lpstr>Andalus</vt:lpstr>
      <vt:lpstr>Arial</vt:lpstr>
      <vt:lpstr>نصوصي - ادركها بوربوينت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Nestian</dc:creator>
  <cp:lastModifiedBy>NASSER</cp:lastModifiedBy>
  <cp:revision>52</cp:revision>
  <dcterms:created xsi:type="dcterms:W3CDTF">2019-08-05T11:12:02Z</dcterms:created>
  <dcterms:modified xsi:type="dcterms:W3CDTF">2019-09-11T23:06:04Z</dcterms:modified>
</cp:coreProperties>
</file>